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6957"/>
            <a:ext cx="88392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TV5-Tuần </a:t>
            </a:r>
            <a:r>
              <a:rPr lang="en-US" sz="2000" smtClean="0">
                <a:latin typeface="Times New Roman" pitchFamily="18" charset="0"/>
                <a:cs typeface="Times New Roman" pitchFamily="18" charset="0"/>
              </a:rPr>
              <a:t>5 </a:t>
            </a: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en-US" sz="200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BÀI 5A           </a:t>
            </a:r>
          </a:p>
          <a:p>
            <a:r>
              <a:rPr lang="en-US" sz="2000" dirty="0" smtClean="0">
                <a:solidFill>
                  <a:srgbClr val="FF0000"/>
                </a:solidFill>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Lầu</a:t>
            </a:r>
            <a:r>
              <a:rPr lang="en-US" sz="2000" dirty="0" smtClean="0">
                <a:latin typeface="Times New Roman" pitchFamily="18" charset="0"/>
                <a:cs typeface="Times New Roman" pitchFamily="18" charset="0"/>
              </a:rPr>
              <a:t>          </a:t>
            </a:r>
            <a:r>
              <a:rPr lang="en-US" sz="2000" dirty="0" smtClean="0">
                <a:solidFill>
                  <a:srgbClr val="FF0000"/>
                </a:solidFill>
                <a:latin typeface="Times New Roman" pitchFamily="18" charset="0"/>
                <a:cs typeface="Times New Roman" pitchFamily="18" charset="0"/>
              </a:rPr>
              <a:t>TÌNH HỮU NGHỊ (</a:t>
            </a:r>
            <a:r>
              <a:rPr lang="en-US" sz="2000" dirty="0" err="1" smtClean="0">
                <a:solidFill>
                  <a:srgbClr val="FF0000"/>
                </a:solidFill>
                <a:latin typeface="Times New Roman" pitchFamily="18" charset="0"/>
                <a:cs typeface="Times New Roman" pitchFamily="18" charset="0"/>
              </a:rPr>
              <a:t>tiết</a:t>
            </a:r>
            <a:r>
              <a:rPr lang="en-US" sz="2000" dirty="0" smtClean="0">
                <a:solidFill>
                  <a:srgbClr val="FF0000"/>
                </a:solidFill>
                <a:latin typeface="Times New Roman" pitchFamily="18" charset="0"/>
                <a:cs typeface="Times New Roman" pitchFamily="18" charset="0"/>
              </a:rPr>
              <a:t> 3)</a:t>
            </a:r>
            <a:endParaRPr lang="en-US" sz="2000" dirty="0">
              <a:solidFill>
                <a:srgbClr val="FF0000"/>
              </a:solidFill>
              <a:latin typeface="Times New Roman" pitchFamily="18" charset="0"/>
              <a:cs typeface="Times New Roman" pitchFamily="18" charset="0"/>
            </a:endParaRPr>
          </a:p>
        </p:txBody>
      </p:sp>
      <p:sp>
        <p:nvSpPr>
          <p:cNvPr id="5" name="TextBox 4"/>
          <p:cNvSpPr txBox="1"/>
          <p:nvPr/>
        </p:nvSpPr>
        <p:spPr>
          <a:xfrm>
            <a:off x="3048000" y="895070"/>
            <a:ext cx="3962400" cy="400110"/>
          </a:xfrm>
          <a:prstGeom prst="rect">
            <a:avLst/>
          </a:prstGeom>
          <a:noFill/>
        </p:spPr>
        <p:txBody>
          <a:bodyPr wrap="square" rtlCol="0">
            <a:spAutoFit/>
          </a:bodyPr>
          <a:lstStyle/>
          <a:p>
            <a:r>
              <a:rPr lang="en-US" sz="2000" dirty="0">
                <a:latin typeface="Times New Roman" pitchFamily="18" charset="0"/>
                <a:cs typeface="Times New Roman" pitchFamily="18" charset="0"/>
              </a:rPr>
              <a:t>B</a:t>
            </a:r>
            <a:r>
              <a:rPr lang="en-US" sz="2000" dirty="0" smtClean="0">
                <a:latin typeface="Times New Roman" pitchFamily="18" charset="0"/>
                <a:cs typeface="Times New Roman" pitchFamily="18" charset="0"/>
              </a:rPr>
              <a:t>. HOẠT ĐỘNG THỰC HÀNH</a:t>
            </a:r>
          </a:p>
        </p:txBody>
      </p:sp>
      <p:sp>
        <p:nvSpPr>
          <p:cNvPr id="6" name="TextBox 5"/>
          <p:cNvSpPr txBox="1"/>
          <p:nvPr/>
        </p:nvSpPr>
        <p:spPr>
          <a:xfrm>
            <a:off x="533400" y="1302943"/>
            <a:ext cx="8382000" cy="677108"/>
          </a:xfrm>
          <a:prstGeom prst="rect">
            <a:avLst/>
          </a:prstGeom>
          <a:noFill/>
        </p:spPr>
        <p:txBody>
          <a:bodyPr wrap="square" rtlCol="0">
            <a:spAutoFit/>
          </a:bodyPr>
          <a:lstStyle/>
          <a:p>
            <a:r>
              <a:rPr lang="vi-VN" sz="2000" dirty="0">
                <a:latin typeface="+mj-lt"/>
              </a:rPr>
              <a:t>4. Dòng nào dưới đây </a:t>
            </a:r>
            <a:r>
              <a:rPr lang="vi-VN" sz="2000" dirty="0" smtClean="0">
                <a:latin typeface="+mj-lt"/>
              </a:rPr>
              <a:t>n</a:t>
            </a:r>
            <a:r>
              <a:rPr lang="en-US" sz="2000" dirty="0" err="1" smtClean="0">
                <a:latin typeface="+mj-lt"/>
              </a:rPr>
              <a:t>êu</a:t>
            </a:r>
            <a:r>
              <a:rPr lang="vi-VN" sz="2000" dirty="0" smtClean="0">
                <a:latin typeface="+mj-lt"/>
              </a:rPr>
              <a:t> </a:t>
            </a:r>
            <a:r>
              <a:rPr lang="vi-VN" sz="2000" dirty="0">
                <a:latin typeface="+mj-lt"/>
              </a:rPr>
              <a:t>đúng nghĩa của từ "</a:t>
            </a:r>
            <a:r>
              <a:rPr lang="vi-VN" sz="2000" dirty="0">
                <a:solidFill>
                  <a:srgbClr val="FF0000"/>
                </a:solidFill>
                <a:latin typeface="+mj-lt"/>
              </a:rPr>
              <a:t>hoà bình</a:t>
            </a:r>
            <a:r>
              <a:rPr lang="vi-VN" sz="2000" dirty="0">
                <a:latin typeface="+mj-lt"/>
              </a:rPr>
              <a:t>"</a:t>
            </a:r>
            <a:r>
              <a:rPr lang="en-US" sz="2000" b="1" dirty="0" smtClean="0">
                <a:latin typeface="+mj-lt"/>
              </a:rPr>
              <a:t> </a:t>
            </a: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trang</a:t>
            </a:r>
            <a:r>
              <a:rPr lang="en-US" sz="2000" b="1" dirty="0" smtClean="0">
                <a:latin typeface="Times New Roman" pitchFamily="18" charset="0"/>
                <a:cs typeface="Times New Roman" pitchFamily="18" charset="0"/>
              </a:rPr>
              <a:t> 50)</a:t>
            </a:r>
            <a:endParaRPr lang="vi-VN" sz="2000" dirty="0">
              <a:latin typeface="Times New Roman" pitchFamily="18" charset="0"/>
              <a:cs typeface="Times New Roman" pitchFamily="18" charset="0"/>
            </a:endParaRPr>
          </a:p>
          <a:p>
            <a:endParaRPr lang="en-US" dirty="0"/>
          </a:p>
        </p:txBody>
      </p:sp>
      <p:sp>
        <p:nvSpPr>
          <p:cNvPr id="2" name="TextBox 1"/>
          <p:cNvSpPr txBox="1"/>
          <p:nvPr/>
        </p:nvSpPr>
        <p:spPr>
          <a:xfrm>
            <a:off x="1510145" y="1641497"/>
            <a:ext cx="56388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thái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thản</a:t>
            </a:r>
            <a:r>
              <a:rPr lang="en-US" sz="2000" dirty="0" smtClean="0">
                <a:latin typeface="Times New Roman" pitchFamily="18" charset="0"/>
                <a:cs typeface="Times New Roman" pitchFamily="18" charset="0"/>
              </a:rPr>
              <a:t>.</a:t>
            </a:r>
          </a:p>
        </p:txBody>
      </p:sp>
      <p:sp>
        <p:nvSpPr>
          <p:cNvPr id="15" name="Rectangle 14"/>
          <p:cNvSpPr/>
          <p:nvPr/>
        </p:nvSpPr>
        <p:spPr>
          <a:xfrm>
            <a:off x="1524000" y="2743200"/>
            <a:ext cx="3263900" cy="400110"/>
          </a:xfrm>
          <a:prstGeom prst="rect">
            <a:avLst/>
          </a:prstGeom>
        </p:spPr>
        <p:txBody>
          <a:bodyPr wrap="square">
            <a:spAutoFit/>
          </a:bodyPr>
          <a:lstStyle/>
          <a:p>
            <a:pPr lvl="0"/>
            <a:r>
              <a:rPr lang="en-US" sz="2000" dirty="0">
                <a:solidFill>
                  <a:prstClr val="black"/>
                </a:solidFill>
                <a:latin typeface="Times New Roman" pitchFamily="18" charset="0"/>
                <a:cs typeface="Times New Roman" pitchFamily="18" charset="0"/>
              </a:rPr>
              <a:t>c. </a:t>
            </a:r>
            <a:r>
              <a:rPr lang="en-US" sz="2000" dirty="0" err="1">
                <a:solidFill>
                  <a:prstClr val="black"/>
                </a:solidFill>
                <a:latin typeface="Times New Roman" pitchFamily="18" charset="0"/>
                <a:cs typeface="Times New Roman" pitchFamily="18" charset="0"/>
              </a:rPr>
              <a:t>Trạng</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thái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hiền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hoà</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yên</a:t>
            </a:r>
            <a:r>
              <a:rPr lang="en-US" sz="2000" dirty="0">
                <a:solidFill>
                  <a:prstClr val="black"/>
                </a:solidFill>
                <a:latin typeface="Times New Roman" pitchFamily="18" charset="0"/>
                <a:cs typeface="Times New Roman" pitchFamily="18" charset="0"/>
              </a:rPr>
              <a:t> ả.</a:t>
            </a:r>
          </a:p>
        </p:txBody>
      </p:sp>
      <p:sp>
        <p:nvSpPr>
          <p:cNvPr id="16" name="Rectangle 15"/>
          <p:cNvSpPr/>
          <p:nvPr/>
        </p:nvSpPr>
        <p:spPr>
          <a:xfrm>
            <a:off x="1510145" y="2162145"/>
            <a:ext cx="4932218" cy="400110"/>
          </a:xfrm>
          <a:prstGeom prst="rect">
            <a:avLst/>
          </a:prstGeom>
        </p:spPr>
        <p:txBody>
          <a:bodyPr wrap="square">
            <a:spAutoFit/>
          </a:bodyPr>
          <a:lstStyle/>
          <a:p>
            <a:pPr lvl="0"/>
            <a:r>
              <a:rPr lang="en-US" sz="2000" dirty="0">
                <a:solidFill>
                  <a:prstClr val="black"/>
                </a:solidFill>
                <a:latin typeface="Times New Roman" pitchFamily="18" charset="0"/>
                <a:cs typeface="Times New Roman" pitchFamily="18" charset="0"/>
              </a:rPr>
              <a:t>b. </a:t>
            </a:r>
            <a:r>
              <a:rPr lang="en-US" sz="2000" dirty="0" err="1">
                <a:solidFill>
                  <a:prstClr val="black"/>
                </a:solidFill>
                <a:latin typeface="Times New Roman" pitchFamily="18" charset="0"/>
                <a:cs typeface="Times New Roman" pitchFamily="18" charset="0"/>
              </a:rPr>
              <a:t>Trạng</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thái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không</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có</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chiến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tranh</a:t>
            </a:r>
            <a:r>
              <a:rPr lang="en-US" sz="2000" dirty="0">
                <a:solidFill>
                  <a:prstClr val="black"/>
                </a:solidFill>
                <a:latin typeface="Times New Roman" pitchFamily="18" charset="0"/>
                <a:cs typeface="Times New Roman" pitchFamily="18" charset="0"/>
              </a:rPr>
              <a:t>.</a:t>
            </a:r>
          </a:p>
        </p:txBody>
      </p:sp>
      <p:sp>
        <p:nvSpPr>
          <p:cNvPr id="20" name="TextBox 19"/>
          <p:cNvSpPr txBox="1"/>
          <p:nvPr/>
        </p:nvSpPr>
        <p:spPr>
          <a:xfrm>
            <a:off x="1066800" y="3303657"/>
            <a:ext cx="4648200" cy="707886"/>
          </a:xfrm>
          <a:prstGeom prst="rect">
            <a:avLst/>
          </a:prstGeom>
          <a:noFill/>
        </p:spPr>
        <p:txBody>
          <a:bodyPr wrap="square" rtlCol="0">
            <a:spAutoFit/>
          </a:bodyPr>
          <a:lstStyle/>
          <a:p>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p>
          <a:p>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ý b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21" name="TextBox 20"/>
          <p:cNvSpPr txBox="1"/>
          <p:nvPr/>
        </p:nvSpPr>
        <p:spPr>
          <a:xfrm>
            <a:off x="838200" y="4114800"/>
            <a:ext cx="80772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ý b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ý a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ý c</a:t>
            </a:r>
            <a:endParaRPr lang="en-US" sz="2000" dirty="0">
              <a:latin typeface="Times New Roman" pitchFamily="18" charset="0"/>
              <a:cs typeface="Times New Roman" pitchFamily="18" charset="0"/>
            </a:endParaRPr>
          </a:p>
        </p:txBody>
      </p:sp>
      <p:sp>
        <p:nvSpPr>
          <p:cNvPr id="22" name="TextBox 21"/>
          <p:cNvSpPr txBox="1"/>
          <p:nvPr/>
        </p:nvSpPr>
        <p:spPr>
          <a:xfrm>
            <a:off x="838200" y="4648200"/>
            <a:ext cx="8077200" cy="1323439"/>
          </a:xfrm>
          <a:prstGeom prst="rect">
            <a:avLst/>
          </a:prstGeom>
          <a:noFill/>
        </p:spPr>
        <p:txBody>
          <a:bodyPr wrap="square" rtlCol="0">
            <a:spAutoFit/>
          </a:bodyPr>
          <a:lstStyle/>
          <a:p>
            <a:r>
              <a:rPr lang="en-US" dirty="0" smtClean="0"/>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bình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hiền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hòa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yên</a:t>
            </a:r>
            <a:r>
              <a:rPr lang="en-US" sz="2000" i="1" dirty="0" smtClean="0">
                <a:latin typeface="Times New Roman" pitchFamily="18" charset="0"/>
                <a:cs typeface="Times New Roman" pitchFamily="18" charset="0"/>
              </a:rPr>
              <a:t> 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endParaRPr lang="en-US" dirty="0"/>
          </a:p>
        </p:txBody>
      </p:sp>
      <p:cxnSp>
        <p:nvCxnSpPr>
          <p:cNvPr id="7" name="Straight Connector 6"/>
          <p:cNvCxnSpPr/>
          <p:nvPr/>
        </p:nvCxnSpPr>
        <p:spPr>
          <a:xfrm>
            <a:off x="1524000" y="2562255"/>
            <a:ext cx="3505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949084207"/>
      </p:ext>
    </p:extLst>
  </p:cSld>
  <p:clrMapOvr>
    <a:masterClrMapping/>
  </p:clrMapOvr>
  <mc:AlternateContent xmlns:mc="http://schemas.openxmlformats.org/markup-compatibility/2006" xmlns:p14="http://schemas.microsoft.com/office/powerpoint/2010/main">
    <mc:Choice Requires="p14">
      <p:transition spd="slow" p14:dur="2000" advTm="70921"/>
    </mc:Choice>
    <mc:Fallback xmlns="">
      <p:transition spd="slow" advTm="709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additive="base">
                                        <p:cTn id="14" dur="500" fill="hold"/>
                                        <p:tgtEl>
                                          <p:spTgt spid="20"/>
                                        </p:tgtEl>
                                        <p:attrNameLst>
                                          <p:attrName>ppt_x</p:attrName>
                                        </p:attrNameLst>
                                      </p:cBhvr>
                                      <p:tavLst>
                                        <p:tav tm="0">
                                          <p:val>
                                            <p:strVal val="#ppt_x"/>
                                          </p:val>
                                        </p:tav>
                                        <p:tav tm="100000">
                                          <p:val>
                                            <p:strVal val="#ppt_x"/>
                                          </p:val>
                                        </p:tav>
                                      </p:tavLst>
                                    </p:anim>
                                    <p:anim calcmode="lin" valueType="num">
                                      <p:cBhvr additive="base">
                                        <p:cTn id="1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heel(1)">
                                      <p:cBhvr>
                                        <p:cTn id="26"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75093"/>
            <a:ext cx="8382000" cy="400110"/>
          </a:xfrm>
          <a:prstGeom prst="rect">
            <a:avLst/>
          </a:prstGeom>
          <a:noFill/>
        </p:spPr>
        <p:txBody>
          <a:bodyPr wrap="square" rtlCol="0">
            <a:spAutoFit/>
          </a:bodyPr>
          <a:lstStyle/>
          <a:p>
            <a:r>
              <a:rPr lang="vi-VN" sz="2000" b="1" dirty="0">
                <a:latin typeface="Times New Roman" pitchFamily="18" charset="0"/>
                <a:cs typeface="Times New Roman" pitchFamily="18" charset="0"/>
              </a:rPr>
              <a:t>5. </a:t>
            </a:r>
            <a:r>
              <a:rPr lang="en-US" sz="2000" b="1" dirty="0">
                <a:latin typeface="Times New Roman" pitchFamily="18" charset="0"/>
                <a:cs typeface="Times New Roman" pitchFamily="18" charset="0"/>
              </a:rPr>
              <a:t>T</a:t>
            </a:r>
            <a:r>
              <a:rPr lang="vi-VN" sz="2000" b="1" dirty="0" smtClean="0">
                <a:latin typeface="Times New Roman" pitchFamily="18" charset="0"/>
                <a:cs typeface="Times New Roman" pitchFamily="18" charset="0"/>
              </a:rPr>
              <a:t>ìm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vi-VN" sz="2000" b="1" dirty="0" smtClean="0">
                <a:latin typeface="Times New Roman" pitchFamily="18" charset="0"/>
                <a:cs typeface="Times New Roman" pitchFamily="18" charset="0"/>
              </a:rPr>
              <a:t> </a:t>
            </a:r>
            <a:r>
              <a:rPr lang="vi-VN" sz="2000" b="1" dirty="0">
                <a:latin typeface="Times New Roman" pitchFamily="18" charset="0"/>
                <a:cs typeface="Times New Roman" pitchFamily="18" charset="0"/>
              </a:rPr>
              <a:t>từ đồng nghĩa với từ "hoà </a:t>
            </a:r>
            <a:r>
              <a:rPr lang="vi-VN" sz="2000" b="1" dirty="0" smtClean="0">
                <a:latin typeface="Times New Roman" pitchFamily="18" charset="0"/>
                <a:cs typeface="Times New Roman" pitchFamily="18" charset="0"/>
              </a:rPr>
              <a:t>bình"</a:t>
            </a:r>
            <a:r>
              <a:rPr lang="en-US" sz="2000" b="1" dirty="0" smtClean="0">
                <a:latin typeface="Times New Roman" pitchFamily="18" charset="0"/>
                <a:cs typeface="Times New Roman" pitchFamily="18" charset="0"/>
              </a:rPr>
              <a:t> qua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thẻ</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dưới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đây</a:t>
            </a:r>
            <a:r>
              <a:rPr lang="en-US" sz="2000" b="1" dirty="0" smtClean="0">
                <a:latin typeface="Times New Roman" pitchFamily="18" charset="0"/>
                <a:cs typeface="Times New Roman" pitchFamily="18" charset="0"/>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665258"/>
            <a:ext cx="701040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2000" y="2362200"/>
            <a:ext cx="7620000" cy="1631216"/>
          </a:xfrm>
          <a:prstGeom prst="rect">
            <a:avLst/>
          </a:prstGeom>
          <a:noFill/>
        </p:spPr>
        <p:txBody>
          <a:bodyPr wrap="square" rtlCol="0">
            <a:spAutoFit/>
          </a:bodyPr>
          <a:lstStyle/>
          <a:p>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Những từ đồng nghĩa với từ "hoà bình" là:</a:t>
            </a:r>
          </a:p>
          <a:p>
            <a:r>
              <a:rPr lang="vi-VN" sz="2000" dirty="0">
                <a:latin typeface="Times New Roman" pitchFamily="18" charset="0"/>
                <a:cs typeface="Times New Roman" pitchFamily="18" charset="0"/>
              </a:rPr>
              <a:t>· </a:t>
            </a:r>
            <a:r>
              <a:rPr lang="en-US" sz="2000" dirty="0">
                <a:latin typeface="Times New Roman" pitchFamily="18" charset="0"/>
                <a:cs typeface="Times New Roman" pitchFamily="18" charset="0"/>
              </a:rPr>
              <a:t>B</a:t>
            </a:r>
            <a:r>
              <a:rPr lang="vi-VN" sz="2000" dirty="0" smtClean="0">
                <a:latin typeface="Times New Roman" pitchFamily="18" charset="0"/>
                <a:cs typeface="Times New Roman" pitchFamily="18" charset="0"/>
              </a:rPr>
              <a: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endParaRPr lang="vi-VN" sz="2000" dirty="0">
              <a:latin typeface="Times New Roman" pitchFamily="18" charset="0"/>
              <a:cs typeface="Times New Roman" pitchFamily="18" charset="0"/>
            </a:endParaRPr>
          </a:p>
          <a:p>
            <a:r>
              <a:rPr lang="vi-VN" sz="2000" dirty="0">
                <a:latin typeface="Times New Roman" pitchFamily="18" charset="0"/>
                <a:cs typeface="Times New Roman" pitchFamily="18" charset="0"/>
              </a:rPr>
              <a:t>· Thanh bình</a:t>
            </a:r>
          </a:p>
          <a:p>
            <a:r>
              <a:rPr lang="vi-VN" sz="2000" dirty="0">
                <a:latin typeface="Times New Roman" pitchFamily="18" charset="0"/>
                <a:cs typeface="Times New Roman" pitchFamily="18" charset="0"/>
              </a:rPr>
              <a:t>· Thái </a:t>
            </a:r>
            <a:r>
              <a:rPr lang="vi-VN" sz="2000" dirty="0" smtClean="0">
                <a:latin typeface="Times New Roman" pitchFamily="18" charset="0"/>
                <a:cs typeface="Times New Roman" pitchFamily="18" charset="0"/>
              </a:rPr>
              <a:t>bình</a:t>
            </a:r>
            <a:endParaRPr lang="vi-VN" sz="2000" dirty="0">
              <a:latin typeface="Times New Roman" pitchFamily="18" charset="0"/>
              <a:cs typeface="Times New Roman" pitchFamily="18" charset="0"/>
            </a:endParaRPr>
          </a:p>
        </p:txBody>
      </p:sp>
      <p:sp>
        <p:nvSpPr>
          <p:cNvPr id="6" name="TextBox 5"/>
          <p:cNvSpPr txBox="1"/>
          <p:nvPr/>
        </p:nvSpPr>
        <p:spPr>
          <a:xfrm>
            <a:off x="533400" y="4191000"/>
            <a:ext cx="8077200" cy="400110"/>
          </a:xfrm>
          <a:prstGeom prst="rect">
            <a:avLst/>
          </a:prstGeom>
          <a:noFill/>
        </p:spPr>
        <p:txBody>
          <a:bodyPr wrap="square" rtlCol="0">
            <a:spAutoFit/>
          </a:bodyPr>
          <a:lstStyle/>
          <a:p>
            <a:r>
              <a:rPr lang="vi-VN" sz="2000" b="1" dirty="0">
                <a:latin typeface="Times New Roman" pitchFamily="18" charset="0"/>
                <a:cs typeface="Times New Roman" pitchFamily="18" charset="0"/>
              </a:rPr>
              <a:t>6. Mỗi em đặt một câu với từ đồng nghĩa với từ hoà bình</a:t>
            </a:r>
            <a:endParaRPr lang="en-US" sz="2000" dirty="0">
              <a:latin typeface="Times New Roman" pitchFamily="18" charset="0"/>
              <a:cs typeface="Times New Roman" pitchFamily="18" charset="0"/>
            </a:endParaRPr>
          </a:p>
        </p:txBody>
      </p:sp>
      <p:sp>
        <p:nvSpPr>
          <p:cNvPr id="7" name="TextBox 6"/>
          <p:cNvSpPr txBox="1"/>
          <p:nvPr/>
        </p:nvSpPr>
        <p:spPr>
          <a:xfrm>
            <a:off x="762000" y="4800600"/>
            <a:ext cx="7239000" cy="707886"/>
          </a:xfrm>
          <a:prstGeom prst="rect">
            <a:avLst/>
          </a:prstGeom>
          <a:noFill/>
        </p:spPr>
        <p:txBody>
          <a:bodyPr wrap="square" rtlCol="0">
            <a:spAutoFit/>
          </a:bodyPr>
          <a:lstStyle/>
          <a:p>
            <a:r>
              <a:rPr lang="en-US" sz="2000" dirty="0" err="1">
                <a:latin typeface="Times New Roman" pitchFamily="18" charset="0"/>
                <a:cs typeface="Times New Roman" pitchFamily="18" charset="0"/>
              </a:rPr>
              <a:t>Ví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mẫu</a:t>
            </a:r>
            <a:r>
              <a:rPr lang="en-US" sz="2000" dirty="0" smtClean="0">
                <a:latin typeface="Times New Roman" pitchFamily="18" charset="0"/>
                <a:cs typeface="Times New Roman" pitchFamily="18" charset="0"/>
              </a:rPr>
              <a:t>:</a:t>
            </a:r>
          </a:p>
          <a:p>
            <a:r>
              <a:rPr lang="vi-VN" sz="2000" dirty="0">
                <a:latin typeface="Times New Roman" pitchFamily="18" charset="0"/>
                <a:cs typeface="Times New Roman" pitchFamily="18" charset="0"/>
              </a:rPr>
              <a:t>· Đất nước thái bình, toàn dân cùng nhau xây dựng đất nước.</a:t>
            </a:r>
            <a:endParaRPr lang="en-US" sz="20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3463996230"/>
      </p:ext>
    </p:extLst>
  </p:cSld>
  <p:clrMapOvr>
    <a:masterClrMapping/>
  </p:clrMapOvr>
  <mc:AlternateContent xmlns:mc="http://schemas.openxmlformats.org/markup-compatibility/2006" xmlns:p14="http://schemas.microsoft.com/office/powerpoint/2010/main">
    <mc:Choice Requires="p14">
      <p:transition spd="slow" p14:dur="2000" advTm="59295"/>
    </mc:Choice>
    <mc:Fallback xmlns="">
      <p:transition spd="slow" advTm="592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8382000" cy="707886"/>
          </a:xfrm>
          <a:prstGeom prst="rect">
            <a:avLst/>
          </a:prstGeom>
          <a:noFill/>
        </p:spPr>
        <p:txBody>
          <a:bodyPr wrap="square" rtlCol="0">
            <a:spAutoFit/>
          </a:bodyPr>
          <a:lstStyle/>
          <a:p>
            <a:r>
              <a:rPr lang="vi-VN" sz="2000" b="1" dirty="0">
                <a:latin typeface="Times New Roman" pitchFamily="18" charset="0"/>
                <a:cs typeface="Times New Roman" pitchFamily="18" charset="0"/>
              </a:rPr>
              <a:t>7. Viết đoạn văn (từ 2 đến 3 câu) miêu tả cảnh thanh bình của bức tranh làng </a:t>
            </a:r>
            <a:r>
              <a:rPr lang="vi-VN" sz="2000" b="1" dirty="0" smtClean="0">
                <a:latin typeface="Times New Roman" pitchFamily="18" charset="0"/>
                <a:cs typeface="Times New Roman" pitchFamily="18" charset="0"/>
              </a:rPr>
              <a:t>quê</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dưới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đây</a:t>
            </a:r>
            <a:r>
              <a:rPr lang="en-US" sz="2000" b="1"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936486"/>
            <a:ext cx="6400800" cy="3380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57200" y="4495799"/>
            <a:ext cx="8382000" cy="1908215"/>
          </a:xfrm>
          <a:prstGeom prst="rect">
            <a:avLst/>
          </a:prstGeom>
          <a:noFill/>
        </p:spPr>
        <p:txBody>
          <a:bodyPr wrap="square" rtlCol="0">
            <a:spAutoFit/>
          </a:bodyPr>
          <a:lstStyle/>
          <a:p>
            <a:r>
              <a:rPr lang="vi-VN" sz="2000" b="1" dirty="0">
                <a:latin typeface="Times New Roman" pitchFamily="18" charset="0"/>
                <a:cs typeface="Times New Roman" pitchFamily="18" charset="0"/>
              </a:rPr>
              <a:t>Miêu tả cảnh thanh bình của bức tranh làng quê - </a:t>
            </a:r>
            <a:r>
              <a:rPr lang="vi-VN" sz="2000" b="1" dirty="0" smtClean="0">
                <a:latin typeface="Times New Roman" pitchFamily="18" charset="0"/>
                <a:cs typeface="Times New Roman" pitchFamily="18" charset="0"/>
              </a:rPr>
              <a:t>Mẫu</a:t>
            </a:r>
            <a:r>
              <a:rPr lang="en-US" sz="2000" b="1" dirty="0" smtClean="0">
                <a:latin typeface="Times New Roman" pitchFamily="18" charset="0"/>
                <a:cs typeface="Times New Roman" pitchFamily="18" charset="0"/>
              </a:rPr>
              <a:t>:</a:t>
            </a:r>
            <a:endParaRPr lang="vi-VN" sz="2000" b="1" dirty="0">
              <a:latin typeface="Times New Roman" pitchFamily="18" charset="0"/>
              <a:cs typeface="Times New Roman" pitchFamily="18" charset="0"/>
            </a:endParaRPr>
          </a:p>
          <a:p>
            <a:r>
              <a:rPr lang="vi-VN" sz="2000" dirty="0">
                <a:latin typeface="Times New Roman" pitchFamily="18" charset="0"/>
                <a:cs typeface="Times New Roman" pitchFamily="18" charset="0"/>
              </a:rPr>
              <a:t>Bức tranh làng quê thật bình yên đến lạ. Ở nơi đó có con sông hiền hoà lặng lẽ trôi, nơi có cánh đồng lúa vàng ươm kéo dài đến tận chân trời. Bên gốc cổ thụ, con trâu ung dung nhai rơm mới, bác nông dân tranh thủ nghỉ ngơi sau những giờ lao động trên đồng... Miền quê Việt Nam vậy đó, giản dị và thanh bình.</a:t>
            </a:r>
          </a:p>
          <a:p>
            <a:endParaRPr lang="en-US" dirty="0"/>
          </a:p>
        </p:txBody>
      </p:sp>
    </p:spTree>
    <p:custDataLst>
      <p:tags r:id="rId1"/>
    </p:custDataLst>
    <p:extLst>
      <p:ext uri="{BB962C8B-B14F-4D97-AF65-F5344CB8AC3E}">
        <p14:creationId xmlns:p14="http://schemas.microsoft.com/office/powerpoint/2010/main" val="435965956"/>
      </p:ext>
    </p:extLst>
  </p:cSld>
  <p:clrMapOvr>
    <a:masterClrMapping/>
  </p:clrMapOvr>
  <mc:AlternateContent xmlns:mc="http://schemas.openxmlformats.org/markup-compatibility/2006" xmlns:p14="http://schemas.microsoft.com/office/powerpoint/2010/main">
    <mc:Choice Requires="p14">
      <p:transition spd="slow" p14:dur="2000" advTm="59357"/>
    </mc:Choice>
    <mc:Fallback xmlns="">
      <p:transition spd="slow" advTm="59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6.3|4.9|5|6.2"/>
</p:tagLst>
</file>

<file path=ppt/tags/tag2.xml><?xml version="1.0" encoding="utf-8"?>
<p:tagLst xmlns:a="http://schemas.openxmlformats.org/drawingml/2006/main" xmlns:r="http://schemas.openxmlformats.org/officeDocument/2006/relationships" xmlns:p="http://schemas.openxmlformats.org/presentationml/2006/main">
  <p:tag name="TIMING" val="|27|11.8|8"/>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364</Words>
  <Application>Microsoft Office PowerPoint</Application>
  <PresentationFormat>On-screen Show (4:3)</PresentationFormat>
  <Paragraphs>23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fifteeN</cp:lastModifiedBy>
  <cp:revision>26</cp:revision>
  <dcterms:created xsi:type="dcterms:W3CDTF">2006-08-16T00:00:00Z</dcterms:created>
  <dcterms:modified xsi:type="dcterms:W3CDTF">2021-09-09T06:45:46Z</dcterms:modified>
</cp:coreProperties>
</file>